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8" r:id="rId3"/>
    <p:sldId id="259" r:id="rId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D2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60637" autoAdjust="0"/>
  </p:normalViewPr>
  <p:slideViewPr>
    <p:cSldViewPr>
      <p:cViewPr varScale="1">
        <p:scale>
          <a:sx n="45" d="100"/>
          <a:sy n="45" d="100"/>
        </p:scale>
        <p:origin x="3150" y="54"/>
      </p:cViewPr>
      <p:guideLst>
        <p:guide orient="horz" pos="2160"/>
        <p:guide pos="2880"/>
      </p:guideLst>
    </p:cSldViewPr>
  </p:slideViewPr>
  <p:notesTextViewPr>
    <p:cViewPr>
      <p:scale>
        <a:sx n="1" d="1"/>
        <a:sy n="1" d="1"/>
      </p:scale>
      <p:origin x="0" y="-84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dirty="0"/>
          </a:p>
        </p:txBody>
      </p:sp>
      <p:sp>
        <p:nvSpPr>
          <p:cNvPr id="3" name="Date Placeholder 2"/>
          <p:cNvSpPr>
            <a:spLocks noGrp="1"/>
          </p:cNvSpPr>
          <p:nvPr>
            <p:ph type="dt" idx="1"/>
          </p:nvPr>
        </p:nvSpPr>
        <p:spPr>
          <a:xfrm>
            <a:off x="3955953" y="0"/>
            <a:ext cx="3027466" cy="463867"/>
          </a:xfrm>
          <a:prstGeom prst="rect">
            <a:avLst/>
          </a:prstGeom>
        </p:spPr>
        <p:txBody>
          <a:bodyPr vert="horz" lIns="91147" tIns="45574" rIns="91147" bIns="45574" rtlCol="0"/>
          <a:lstStyle>
            <a:lvl1pPr algn="r">
              <a:defRPr sz="1200"/>
            </a:lvl1pPr>
          </a:lstStyle>
          <a:p>
            <a:fld id="{6DD5F17A-5021-4A2C-97CF-49135027A9F3}" type="datetimeFigureOut">
              <a:rPr lang="en-US" smtClean="0"/>
              <a:t>5/19/2021</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7" tIns="45574" rIns="91147" bIns="45574" rtlCol="0" anchor="ctr"/>
          <a:lstStyle/>
          <a:p>
            <a:endParaRPr lang="en-US" dirty="0"/>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1147" tIns="45574" rIns="91147" bIns="45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1147" tIns="45574" rIns="91147" bIns="45574" rtlCol="0" anchor="b"/>
          <a:lstStyle>
            <a:lvl1pPr algn="r">
              <a:defRPr sz="1200"/>
            </a:lvl1pPr>
          </a:lstStyle>
          <a:p>
            <a:fld id="{6B7D5A0A-AD8F-402A-9E99-400DB99DA5E3}" type="slidenum">
              <a:rPr lang="en-US" smtClean="0"/>
              <a:t>‹#›</a:t>
            </a:fld>
            <a:endParaRPr lang="en-US" dirty="0"/>
          </a:p>
        </p:txBody>
      </p:sp>
    </p:spTree>
    <p:extLst>
      <p:ext uri="{BB962C8B-B14F-4D97-AF65-F5344CB8AC3E}">
        <p14:creationId xmlns:p14="http://schemas.microsoft.com/office/powerpoint/2010/main" val="262347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D5A0A-AD8F-402A-9E99-400DB99DA5E3}" type="slidenum">
              <a:rPr lang="en-US" smtClean="0"/>
              <a:t>1</a:t>
            </a:fld>
            <a:endParaRPr lang="en-US" dirty="0"/>
          </a:p>
        </p:txBody>
      </p:sp>
    </p:spTree>
    <p:extLst>
      <p:ext uri="{BB962C8B-B14F-4D97-AF65-F5344CB8AC3E}">
        <p14:creationId xmlns:p14="http://schemas.microsoft.com/office/powerpoint/2010/main" val="316936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Jamie Jones Coleman is an acute care surgeon specializing in trauma, emergency general surgery, and surgical critical care at Denver Health Medical Center in Denver, Colorado and an Associate Professor of Surgery at the University of Colorado School of Medicine. She joined Denver Health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June of 2018 as the Director of Communications and Outreach for the Department of Surgery.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Prior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that, she</a:t>
            </a:r>
            <a:r>
              <a:rPr lang="en-US" sz="1200" kern="1200" baseline="0" dirty="0" smtClean="0">
                <a:solidFill>
                  <a:schemeClr val="tx1"/>
                </a:solidFill>
                <a:effectLst/>
                <a:latin typeface="+mn-lt"/>
                <a:ea typeface="+mn-ea"/>
                <a:cs typeface="+mn-cs"/>
              </a:rPr>
              <a:t> was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Assistant Professor of Surgery at Indiana </a:t>
            </a:r>
            <a:r>
              <a:rPr lang="en-US" sz="1200" kern="1200" dirty="0" smtClean="0">
                <a:solidFill>
                  <a:schemeClr val="tx1"/>
                </a:solidFill>
                <a:effectLst/>
                <a:latin typeface="+mn-lt"/>
                <a:ea typeface="+mn-ea"/>
                <a:cs typeface="+mn-cs"/>
              </a:rPr>
              <a:t>University where she served as director of media and public relations in the Department</a:t>
            </a:r>
            <a:r>
              <a:rPr lang="en-US" sz="1200" kern="1200" baseline="0" dirty="0" smtClean="0">
                <a:solidFill>
                  <a:schemeClr val="tx1"/>
                </a:solidFill>
                <a:effectLst/>
                <a:latin typeface="+mn-lt"/>
                <a:ea typeface="+mn-ea"/>
                <a:cs typeface="+mn-cs"/>
              </a:rPr>
              <a:t> of Surgery</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 </a:t>
            </a:r>
            <a:r>
              <a:rPr lang="en-US" sz="1200" kern="1200" dirty="0" smtClean="0">
                <a:solidFill>
                  <a:schemeClr val="tx1"/>
                </a:solidFill>
                <a:effectLst/>
                <a:latin typeface="+mn-lt"/>
                <a:ea typeface="+mn-ea"/>
                <a:cs typeface="+mn-cs"/>
              </a:rPr>
              <a:t>completed her general surgery residency in Chicago at Cook County Hospital and Rush University Medical Center.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a:t>
            </a:r>
            <a:r>
              <a:rPr lang="en-US" sz="1200" kern="1200" dirty="0" smtClean="0">
                <a:solidFill>
                  <a:schemeClr val="tx1"/>
                </a:solidFill>
                <a:effectLst/>
                <a:latin typeface="+mn-lt"/>
                <a:ea typeface="+mn-ea"/>
                <a:cs typeface="+mn-cs"/>
              </a:rPr>
              <a:t>her residency, she completed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trauma and surgical critical care fellowship at Grady Memorial Hospital in Atlanta, Georgia with Emory University.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 is active in multiple medical societies including the</a:t>
            </a:r>
            <a:r>
              <a:rPr lang="en-US" sz="1200" kern="1200" baseline="0" dirty="0" smtClean="0">
                <a:solidFill>
                  <a:schemeClr val="tx1"/>
                </a:solidFill>
                <a:effectLst/>
                <a:latin typeface="+mn-lt"/>
                <a:ea typeface="+mn-ea"/>
                <a:cs typeface="+mn-cs"/>
              </a:rPr>
              <a:t> Eastern Association for the Surgery of Trauma (EAST) for which</a:t>
            </a:r>
            <a:r>
              <a:rPr lang="en-US" sz="1200" kern="1200" dirty="0" smtClean="0">
                <a:solidFill>
                  <a:schemeClr val="tx1"/>
                </a:solidFill>
                <a:effectLst/>
                <a:latin typeface="+mn-lt"/>
                <a:ea typeface="+mn-ea"/>
                <a:cs typeface="+mn-cs"/>
              </a:rPr>
              <a:t> she has served as chair of Mentoring committee and</a:t>
            </a:r>
            <a:r>
              <a:rPr lang="en-US" sz="1200" kern="1200" baseline="0" dirty="0" smtClean="0">
                <a:solidFill>
                  <a:schemeClr val="tx1"/>
                </a:solidFill>
                <a:effectLst/>
                <a:latin typeface="+mn-lt"/>
                <a:ea typeface="+mn-ea"/>
                <a:cs typeface="+mn-cs"/>
              </a:rPr>
              <a:t> Vice Chair of the Publications and Communications committee.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 </a:t>
            </a:r>
            <a:r>
              <a:rPr lang="en-US" sz="1200" kern="1200" dirty="0" smtClean="0">
                <a:solidFill>
                  <a:schemeClr val="tx1"/>
                </a:solidFill>
                <a:effectLst/>
                <a:latin typeface="+mn-lt"/>
                <a:ea typeface="+mn-ea"/>
                <a:cs typeface="+mn-cs"/>
              </a:rPr>
              <a:t>clinical research focuses on the physiologic impact of sleep deprivation, stress and burnout in surgeons. Her recent completed Surgeon Performance Trial is the largest study of continuous physiologic monitoring of acute care surgeons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 has</a:t>
            </a:r>
            <a:r>
              <a:rPr lang="en-US" sz="1200" kern="1200" baseline="0" dirty="0" smtClean="0">
                <a:solidFill>
                  <a:schemeClr val="tx1"/>
                </a:solidFill>
                <a:effectLst/>
                <a:latin typeface="+mn-lt"/>
                <a:ea typeface="+mn-ea"/>
                <a:cs typeface="+mn-cs"/>
              </a:rPr>
              <a:t> served as a writer for the Huffington post, has been a featured speaker on many podcasts and radio venues.  She’s been interviewed on Good Morning America and is a well-known social media figure with over 45,000 followers on twitter. She has spoken on a wide array of topics from trauma to anti-racism to sleep deprivation in surgeons and gender </a:t>
            </a:r>
            <a:r>
              <a:rPr lang="en-US" sz="1200" kern="1200" baseline="0" smtClean="0">
                <a:solidFill>
                  <a:schemeClr val="tx1"/>
                </a:solidFill>
                <a:effectLst/>
                <a:latin typeface="+mn-lt"/>
                <a:ea typeface="+mn-ea"/>
                <a:cs typeface="+mn-cs"/>
              </a:rPr>
              <a:t>based disparities in surgery.</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Thank you for joining us today to speak on the ABCs of WLB- Work-Life Balance, Dr. Coleman.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B7D5A0A-AD8F-402A-9E99-400DB99DA5E3}" type="slidenum">
              <a:rPr lang="en-US" smtClean="0"/>
              <a:t>3</a:t>
            </a:fld>
            <a:endParaRPr lang="en-US" dirty="0"/>
          </a:p>
        </p:txBody>
      </p:sp>
    </p:spTree>
    <p:extLst>
      <p:ext uri="{BB962C8B-B14F-4D97-AF65-F5344CB8AC3E}">
        <p14:creationId xmlns:p14="http://schemas.microsoft.com/office/powerpoint/2010/main" val="389813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455613" y="1873250"/>
            <a:ext cx="8226425" cy="1143000"/>
          </a:xfrm>
        </p:spPr>
        <p:txBody>
          <a:bodyPr/>
          <a:lstStyle>
            <a:lvl1pPr>
              <a:defRPr/>
            </a:lvl1pPr>
          </a:lstStyle>
          <a:p>
            <a:pPr lvl="0"/>
            <a:r>
              <a:rPr lang="en-US" noProof="0" smtClean="0"/>
              <a:t>Click to edit Master title style</a:t>
            </a:r>
            <a:endParaRPr lang="en-US" noProof="0" dirty="0" smtClean="0"/>
          </a:p>
        </p:txBody>
      </p:sp>
      <p:sp>
        <p:nvSpPr>
          <p:cNvPr id="98307" name="Rectangle 3"/>
          <p:cNvSpPr>
            <a:spLocks noGrp="1" noChangeArrowheads="1"/>
          </p:cNvSpPr>
          <p:nvPr>
            <p:ph type="subTitle" idx="1"/>
          </p:nvPr>
        </p:nvSpPr>
        <p:spPr>
          <a:xfrm>
            <a:off x="455613" y="3427413"/>
            <a:ext cx="8226425" cy="685800"/>
          </a:xfrm>
        </p:spPr>
        <p:txBody>
          <a:bodyPr/>
          <a:lstStyle>
            <a:lvl1pPr marL="0" indent="0">
              <a:buFontTx/>
              <a:buNone/>
              <a:defRPr/>
            </a:lvl1pPr>
          </a:lstStyle>
          <a:p>
            <a:pPr lvl="0"/>
            <a:r>
              <a:rPr lang="en-US" noProof="0" smtClean="0"/>
              <a:t>Click to edit Master subtitle style</a:t>
            </a:r>
          </a:p>
        </p:txBody>
      </p:sp>
      <p:sp>
        <p:nvSpPr>
          <p:cNvPr id="4" name="Date Placeholder 3"/>
          <p:cNvSpPr>
            <a:spLocks noGrp="1" noChangeArrowheads="1"/>
          </p:cNvSpPr>
          <p:nvPr>
            <p:ph type="dt" sz="half" idx="10"/>
          </p:nvPr>
        </p:nvSpPr>
        <p:spPr bwMode="auto">
          <a:xfrm>
            <a:off x="457200" y="5711825"/>
            <a:ext cx="5484813" cy="5667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smtClean="0">
                <a:solidFill>
                  <a:srgbClr val="4D4F53"/>
                </a:solidFill>
              </a:defRPr>
            </a:lvl1pPr>
          </a:lstStyle>
          <a:p>
            <a:pPr fontAlgn="base">
              <a:spcBef>
                <a:spcPct val="0"/>
              </a:spcBef>
              <a:spcAft>
                <a:spcPct val="0"/>
              </a:spcAft>
              <a:defRPr/>
            </a:pPr>
            <a:fld id="{B7160971-DC43-A644-B293-8B4C7D91A6C7}" type="datetime4">
              <a:rPr lang="en-US">
                <a:ea typeface="ＭＳ Ｐゴシック" charset="0"/>
              </a:rPr>
              <a:pPr fontAlgn="base">
                <a:spcBef>
                  <a:spcPct val="0"/>
                </a:spcBef>
                <a:spcAft>
                  <a:spcPct val="0"/>
                </a:spcAft>
                <a:defRPr/>
              </a:pPr>
              <a:t>May 19, 2021</a:t>
            </a:fld>
            <a:endParaRPr lang="en-US" dirty="0">
              <a:ea typeface="ＭＳ Ｐゴシック" charset="0"/>
            </a:endParaRPr>
          </a:p>
        </p:txBody>
      </p:sp>
    </p:spTree>
    <p:extLst>
      <p:ext uri="{BB962C8B-B14F-4D97-AF65-F5344CB8AC3E}">
        <p14:creationId xmlns:p14="http://schemas.microsoft.com/office/powerpoint/2010/main" val="220395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69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88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14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6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44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66738"/>
            <a:ext cx="82296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70815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0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Blip>
          <a:blip r:embed="rId10"/>
        </a:buBlip>
        <a:defRPr sz="2800">
          <a:solidFill>
            <a:srgbClr val="8D234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Blip>
          <a:blip r:embed="rId11"/>
        </a:buBlip>
        <a:defRPr sz="2400">
          <a:solidFill>
            <a:srgbClr val="4D4F53"/>
          </a:solidFill>
          <a:latin typeface="+mn-lt"/>
          <a:ea typeface="ＭＳ Ｐゴシック" charset="0"/>
        </a:defRPr>
      </a:lvl2pPr>
      <a:lvl3pPr marL="1143000" indent="-228600" algn="l" rtl="0" eaLnBrk="1" fontAlgn="base" hangingPunct="1">
        <a:spcBef>
          <a:spcPct val="20000"/>
        </a:spcBef>
        <a:spcAft>
          <a:spcPct val="0"/>
        </a:spcAft>
        <a:buBlip>
          <a:blip r:embed="rId12"/>
        </a:buBlip>
        <a:defRPr sz="2200">
          <a:solidFill>
            <a:srgbClr val="B88232"/>
          </a:solidFill>
          <a:latin typeface="+mn-lt"/>
          <a:ea typeface="ＭＳ Ｐゴシック" charset="0"/>
        </a:defRPr>
      </a:lvl3pPr>
      <a:lvl4pPr marL="1600200" indent="-228600" algn="l" rtl="0" eaLnBrk="1" fontAlgn="base" hangingPunct="1">
        <a:spcBef>
          <a:spcPct val="20000"/>
        </a:spcBef>
        <a:spcAft>
          <a:spcPct val="0"/>
        </a:spcAft>
        <a:buFont typeface="Wingdings" charset="0"/>
        <a:buChar char="§"/>
        <a:defRPr sz="2000">
          <a:solidFill>
            <a:srgbClr val="4D4F53"/>
          </a:solidFill>
          <a:latin typeface="+mn-lt"/>
          <a:ea typeface="ＭＳ Ｐゴシック" charset="0"/>
        </a:defRPr>
      </a:lvl4pPr>
      <a:lvl5pPr marL="2057400" indent="-228600" algn="l" rtl="0" eaLnBrk="1" fontAlgn="base" hangingPunct="1">
        <a:spcBef>
          <a:spcPct val="20000"/>
        </a:spcBef>
        <a:spcAft>
          <a:spcPct val="0"/>
        </a:spcAft>
        <a:buFont typeface="Wingdings" charset="0"/>
        <a:buChar char="ú"/>
        <a:defRPr>
          <a:solidFill>
            <a:srgbClr val="4D4F53"/>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ú"/>
        <a:defRPr>
          <a:solidFill>
            <a:srgbClr val="4D4F53"/>
          </a:solidFill>
          <a:latin typeface="+mn-lt"/>
        </a:defRPr>
      </a:lvl6pPr>
      <a:lvl7pPr marL="2971800" indent="-228600" algn="l" rtl="0" eaLnBrk="1" fontAlgn="base" hangingPunct="1">
        <a:spcBef>
          <a:spcPct val="20000"/>
        </a:spcBef>
        <a:spcAft>
          <a:spcPct val="0"/>
        </a:spcAft>
        <a:buFont typeface="Wingdings" pitchFamily="2" charset="2"/>
        <a:buChar char="ú"/>
        <a:defRPr>
          <a:solidFill>
            <a:srgbClr val="4D4F53"/>
          </a:solidFill>
          <a:latin typeface="+mn-lt"/>
        </a:defRPr>
      </a:lvl7pPr>
      <a:lvl8pPr marL="3429000" indent="-228600" algn="l" rtl="0" eaLnBrk="1" fontAlgn="base" hangingPunct="1">
        <a:spcBef>
          <a:spcPct val="20000"/>
        </a:spcBef>
        <a:spcAft>
          <a:spcPct val="0"/>
        </a:spcAft>
        <a:buFont typeface="Wingdings" pitchFamily="2" charset="2"/>
        <a:buChar char="ú"/>
        <a:defRPr>
          <a:solidFill>
            <a:srgbClr val="4D4F53"/>
          </a:solidFill>
          <a:latin typeface="+mn-lt"/>
        </a:defRPr>
      </a:lvl8pPr>
      <a:lvl9pPr marL="3886200" indent="-228600" algn="l" rtl="0" eaLnBrk="1" fontAlgn="base" hangingPunct="1">
        <a:spcBef>
          <a:spcPct val="20000"/>
        </a:spcBef>
        <a:spcAft>
          <a:spcPct val="0"/>
        </a:spcAft>
        <a:buFont typeface="Wingdings" pitchFamily="2" charset="2"/>
        <a:buChar char="ú"/>
        <a:defRPr>
          <a:solidFill>
            <a:srgbClr val="4D4F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53526" cy="584775"/>
          </a:xfrm>
          <a:prstGeom prst="rect">
            <a:avLst/>
          </a:prstGeom>
          <a:noFill/>
        </p:spPr>
        <p:txBody>
          <a:bodyPr wrap="square" rtlCol="0">
            <a:spAutoFit/>
          </a:bodyPr>
          <a:lstStyle/>
          <a:p>
            <a:pPr lvl="0" algn="ctr" fontAlgn="base"/>
            <a:r>
              <a:rPr lang="en-US" sz="3200" b="1" kern="0" dirty="0">
                <a:solidFill>
                  <a:srgbClr val="8D2346"/>
                </a:solidFill>
                <a:ea typeface="ＭＳ Ｐゴシック" charset="0"/>
              </a:rPr>
              <a:t>The ABC’s of WLB (Work Life Balance)</a:t>
            </a:r>
          </a:p>
        </p:txBody>
      </p:sp>
      <p:sp>
        <p:nvSpPr>
          <p:cNvPr id="4" name="TextBox 3"/>
          <p:cNvSpPr txBox="1"/>
          <p:nvPr/>
        </p:nvSpPr>
        <p:spPr>
          <a:xfrm>
            <a:off x="-9526" y="1828800"/>
            <a:ext cx="9153526" cy="861774"/>
          </a:xfrm>
          <a:prstGeom prst="rect">
            <a:avLst/>
          </a:prstGeom>
          <a:noFill/>
        </p:spPr>
        <p:txBody>
          <a:bodyPr wrap="square" rtlCol="0">
            <a:spAutoFit/>
          </a:bodyPr>
          <a:lstStyle/>
          <a:p>
            <a:pPr algn="ctr">
              <a:spcBef>
                <a:spcPts val="0"/>
              </a:spcBef>
              <a:spcAft>
                <a:spcPts val="0"/>
              </a:spcAft>
            </a:pPr>
            <a:r>
              <a:rPr lang="en-US" sz="3200" b="1" dirty="0" smtClean="0">
                <a:solidFill>
                  <a:srgbClr val="000000"/>
                </a:solidFill>
              </a:rPr>
              <a:t>Jamie Jones Coleman, </a:t>
            </a:r>
            <a:r>
              <a:rPr lang="en-US" sz="3200" b="1" dirty="0">
                <a:solidFill>
                  <a:srgbClr val="000000"/>
                </a:solidFill>
              </a:rPr>
              <a:t>M.D</a:t>
            </a:r>
            <a:r>
              <a:rPr lang="en-US" sz="3200" b="1" dirty="0" smtClean="0">
                <a:solidFill>
                  <a:srgbClr val="000000"/>
                </a:solidFill>
              </a:rPr>
              <a:t>., </a:t>
            </a:r>
            <a:r>
              <a:rPr lang="en-US" sz="3200" b="1" dirty="0">
                <a:solidFill>
                  <a:srgbClr val="000000"/>
                </a:solidFill>
              </a:rPr>
              <a:t>FACS</a:t>
            </a:r>
            <a:r>
              <a:rPr lang="en-US" sz="2200" b="1" dirty="0">
                <a:solidFill>
                  <a:srgbClr val="000000"/>
                </a:solidFill>
              </a:rPr>
              <a:t/>
            </a:r>
            <a:br>
              <a:rPr lang="en-US" sz="2200" b="1" dirty="0">
                <a:solidFill>
                  <a:srgbClr val="000000"/>
                </a:solidFill>
              </a:rPr>
            </a:br>
            <a:r>
              <a:rPr lang="en-US" dirty="0" smtClean="0">
                <a:solidFill>
                  <a:srgbClr val="000000"/>
                </a:solidFill>
              </a:rPr>
              <a:t>Associate Professor of Surgery at the University of Colorado School of Medicine</a:t>
            </a:r>
          </a:p>
        </p:txBody>
      </p:sp>
      <p:sp>
        <p:nvSpPr>
          <p:cNvPr id="8" name="TextBox 7">
            <a:extLst>
              <a:ext uri="{FF2B5EF4-FFF2-40B4-BE49-F238E27FC236}">
                <a16:creationId xmlns:a16="http://schemas.microsoft.com/office/drawing/2014/main" id="{919F47E3-9F89-4844-93A3-A2F600A0702D}"/>
              </a:ext>
            </a:extLst>
          </p:cNvPr>
          <p:cNvSpPr txBox="1"/>
          <p:nvPr/>
        </p:nvSpPr>
        <p:spPr>
          <a:xfrm>
            <a:off x="2971800" y="3695343"/>
            <a:ext cx="5791200" cy="2400657"/>
          </a:xfrm>
          <a:prstGeom prst="rect">
            <a:avLst/>
          </a:prstGeom>
          <a:noFill/>
        </p:spPr>
        <p:txBody>
          <a:bodyPr wrap="square">
            <a:spAutoFit/>
          </a:bodyPr>
          <a:lstStyle/>
          <a:p>
            <a:r>
              <a:rPr lang="en-US" sz="1500" dirty="0" smtClean="0"/>
              <a:t>Dr. Coleman attended </a:t>
            </a:r>
            <a:r>
              <a:rPr lang="en-US" sz="1500" dirty="0"/>
              <a:t>the University of Tennessee, </a:t>
            </a:r>
            <a:r>
              <a:rPr lang="en-US" sz="1500" dirty="0" smtClean="0"/>
              <a:t>graduating with a B.A. </a:t>
            </a:r>
            <a:r>
              <a:rPr lang="en-US" sz="1500" dirty="0"/>
              <a:t>in </a:t>
            </a:r>
            <a:r>
              <a:rPr lang="en-US" sz="1500" dirty="0" smtClean="0"/>
              <a:t>History and subsequently completed medical school at </a:t>
            </a:r>
            <a:r>
              <a:rPr lang="en-US" sz="1500" dirty="0"/>
              <a:t>the University of </a:t>
            </a:r>
            <a:r>
              <a:rPr lang="en-US" sz="1500" dirty="0" smtClean="0"/>
              <a:t>Tennessee, College of Medicine.  Dr. Coleman then went onto to complete residency training in General Surgery at Rush University/Cook County Hospital followed by a fellowship training in Trauma and Surgical Critical Care at Grady Memorial Hospital with Emory University.  Currently, Dr. Coleman is an Associate </a:t>
            </a:r>
            <a:r>
              <a:rPr lang="en-US" sz="1500" dirty="0"/>
              <a:t>Professor of </a:t>
            </a:r>
            <a:r>
              <a:rPr lang="en-US" sz="1500" dirty="0" smtClean="0"/>
              <a:t>Surgery at the </a:t>
            </a:r>
            <a:r>
              <a:rPr lang="en-US" sz="1500" dirty="0"/>
              <a:t>University of </a:t>
            </a:r>
            <a:r>
              <a:rPr lang="en-US" sz="1500" dirty="0" smtClean="0"/>
              <a:t>Colorado. Her clinical interests </a:t>
            </a:r>
            <a:r>
              <a:rPr lang="en-US" sz="1500" dirty="0"/>
              <a:t>include </a:t>
            </a:r>
            <a:r>
              <a:rPr lang="en-US" sz="1500" dirty="0" smtClean="0"/>
              <a:t>research </a:t>
            </a:r>
            <a:r>
              <a:rPr lang="en-US" sz="1500" dirty="0"/>
              <a:t>in stress physiology and sleep deprivation in </a:t>
            </a:r>
            <a:r>
              <a:rPr lang="en-US" sz="1500" dirty="0" smtClean="0"/>
              <a:t>physicians.</a:t>
            </a:r>
            <a:endParaRPr lang="en-US" sz="1500" dirty="0"/>
          </a:p>
        </p:txBody>
      </p:sp>
      <p:sp>
        <p:nvSpPr>
          <p:cNvPr id="9" name="TextBox 8"/>
          <p:cNvSpPr txBox="1"/>
          <p:nvPr/>
        </p:nvSpPr>
        <p:spPr>
          <a:xfrm>
            <a:off x="152400" y="152400"/>
            <a:ext cx="6629400" cy="1200329"/>
          </a:xfrm>
          <a:prstGeom prst="rect">
            <a:avLst/>
          </a:prstGeom>
          <a:noFill/>
        </p:spPr>
        <p:txBody>
          <a:bodyPr wrap="square" rtlCol="0">
            <a:spAutoFit/>
          </a:bodyPr>
          <a:lstStyle/>
          <a:p>
            <a:pPr>
              <a:spcBef>
                <a:spcPct val="0"/>
              </a:spcBef>
            </a:pPr>
            <a:r>
              <a:rPr lang="en-US" altLang="en-US" sz="2400" b="1" dirty="0" smtClean="0">
                <a:solidFill>
                  <a:schemeClr val="bg1"/>
                </a:solidFill>
              </a:rPr>
              <a:t>3rd Annual</a:t>
            </a:r>
          </a:p>
          <a:p>
            <a:pPr>
              <a:spcBef>
                <a:spcPct val="0"/>
              </a:spcBef>
            </a:pPr>
            <a:r>
              <a:rPr lang="en-US" altLang="en-US" sz="2400" b="1" dirty="0" smtClean="0">
                <a:solidFill>
                  <a:schemeClr val="bg1"/>
                </a:solidFill>
              </a:rPr>
              <a:t>Department of Surgery </a:t>
            </a:r>
          </a:p>
          <a:p>
            <a:pPr>
              <a:spcBef>
                <a:spcPct val="0"/>
              </a:spcBef>
            </a:pPr>
            <a:r>
              <a:rPr lang="en-US" sz="2400" b="1" kern="1400" dirty="0" smtClean="0">
                <a:solidFill>
                  <a:schemeClr val="bg1"/>
                </a:solidFill>
                <a:ea typeface="ＭＳ Ｐゴシック" charset="0"/>
              </a:rPr>
              <a:t>Women in Surgery Lectureship</a:t>
            </a:r>
            <a:endParaRPr lang="en-US" sz="2400" b="1" kern="1400" dirty="0">
              <a:solidFill>
                <a:schemeClr val="bg1"/>
              </a:solidFill>
              <a:ea typeface="ＭＳ Ｐゴシック" charset="0"/>
            </a:endParaRPr>
          </a:p>
        </p:txBody>
      </p:sp>
      <p:pic>
        <p:nvPicPr>
          <p:cNvPr id="3"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06951"/>
            <a:ext cx="2377440" cy="2377440"/>
          </a:xfrm>
          <a:prstGeom prst="rect">
            <a:avLst/>
          </a:prstGeom>
          <a:noFill/>
          <a:ln w="38100">
            <a:solidFill>
              <a:srgbClr val="8D234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7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3</a:t>
            </a:r>
            <a:r>
              <a:rPr lang="en-US" sz="2800" baseline="30000" dirty="0" smtClean="0"/>
              <a:t>rd</a:t>
            </a:r>
            <a:r>
              <a:rPr lang="en-US" sz="2800" dirty="0" smtClean="0"/>
              <a:t> Annual </a:t>
            </a:r>
            <a:r>
              <a:rPr lang="en-US" dirty="0" smtClean="0"/>
              <a:t/>
            </a:r>
            <a:br>
              <a:rPr lang="en-US" dirty="0" smtClean="0"/>
            </a:br>
            <a:r>
              <a:rPr lang="en-US" dirty="0" smtClean="0"/>
              <a:t>Women in Surgery Lectureship</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94495440"/>
              </p:ext>
            </p:extLst>
          </p:nvPr>
        </p:nvGraphicFramePr>
        <p:xfrm>
          <a:off x="351258" y="1708150"/>
          <a:ext cx="8441483" cy="4341813"/>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20000"/>
                    </a:ext>
                  </a:extLst>
                </a:gridCol>
                <a:gridCol w="2113280">
                  <a:extLst>
                    <a:ext uri="{9D8B030D-6E8A-4147-A177-3AD203B41FA5}">
                      <a16:colId xmlns:a16="http://schemas.microsoft.com/office/drawing/2014/main" val="20001"/>
                    </a:ext>
                  </a:extLst>
                </a:gridCol>
                <a:gridCol w="2067243">
                  <a:extLst>
                    <a:ext uri="{9D8B030D-6E8A-4147-A177-3AD203B41FA5}">
                      <a16:colId xmlns:a16="http://schemas.microsoft.com/office/drawing/2014/main" val="20002"/>
                    </a:ext>
                  </a:extLst>
                </a:gridCol>
                <a:gridCol w="3309730">
                  <a:extLst>
                    <a:ext uri="{9D8B030D-6E8A-4147-A177-3AD203B41FA5}">
                      <a16:colId xmlns:a16="http://schemas.microsoft.com/office/drawing/2014/main" val="20003"/>
                    </a:ext>
                  </a:extLst>
                </a:gridCol>
              </a:tblGrid>
              <a:tr h="358232">
                <a:tc>
                  <a:txBody>
                    <a:bodyPr/>
                    <a:lstStyle/>
                    <a:p>
                      <a:r>
                        <a:rPr lang="en-US" sz="1400" b="1" dirty="0" smtClean="0"/>
                        <a:t>Year</a:t>
                      </a:r>
                      <a:endParaRPr lang="en-US" sz="1400" b="1" dirty="0"/>
                    </a:p>
                  </a:txBody>
                  <a:tcPr marT="45725" marB="45725"/>
                </a:tc>
                <a:tc>
                  <a:txBody>
                    <a:bodyPr/>
                    <a:lstStyle/>
                    <a:p>
                      <a:r>
                        <a:rPr lang="en-US" sz="1400" b="1" dirty="0" smtClean="0"/>
                        <a:t>Speaker</a:t>
                      </a:r>
                      <a:endParaRPr lang="en-US" sz="1400" b="1" dirty="0"/>
                    </a:p>
                  </a:txBody>
                  <a:tcPr marT="45725" marB="45725"/>
                </a:tc>
                <a:tc>
                  <a:txBody>
                    <a:bodyPr/>
                    <a:lstStyle/>
                    <a:p>
                      <a:r>
                        <a:rPr lang="en-US" sz="1400" b="1" dirty="0" smtClean="0"/>
                        <a:t>Institution</a:t>
                      </a:r>
                      <a:endParaRPr lang="en-US" sz="1400" b="1" dirty="0"/>
                    </a:p>
                  </a:txBody>
                  <a:tcPr marT="45725" marB="45725"/>
                </a:tc>
                <a:tc>
                  <a:txBody>
                    <a:bodyPr/>
                    <a:lstStyle/>
                    <a:p>
                      <a:r>
                        <a:rPr lang="en-US" sz="1400" b="1" dirty="0" smtClean="0"/>
                        <a:t>Topic</a:t>
                      </a:r>
                      <a:endParaRPr lang="en-US" sz="1400" b="1" dirty="0"/>
                    </a:p>
                  </a:txBody>
                  <a:tcPr marT="45725" marB="45725"/>
                </a:tc>
                <a:extLst>
                  <a:ext uri="{0D108BD9-81ED-4DB2-BD59-A6C34878D82A}">
                    <a16:rowId xmlns:a16="http://schemas.microsoft.com/office/drawing/2014/main" val="10000"/>
                  </a:ext>
                </a:extLst>
              </a:tr>
              <a:tr h="911117">
                <a:tc>
                  <a:txBody>
                    <a:bodyPr/>
                    <a:lstStyle/>
                    <a:p>
                      <a:r>
                        <a:rPr lang="en-US" sz="1400" dirty="0" smtClean="0"/>
                        <a:t>2018-19</a:t>
                      </a:r>
                      <a:endParaRPr lang="en-US" sz="1400" dirty="0"/>
                    </a:p>
                  </a:txBody>
                  <a:tcPr marT="45725" marB="45725"/>
                </a:tc>
                <a:tc>
                  <a:txBody>
                    <a:bodyPr/>
                    <a:lstStyle/>
                    <a:p>
                      <a:r>
                        <a:rPr lang="en-US" sz="1400" dirty="0" smtClean="0"/>
                        <a:t>Rebecca </a:t>
                      </a:r>
                      <a:r>
                        <a:rPr lang="en-US" sz="1400" dirty="0" err="1" smtClean="0"/>
                        <a:t>Sippel</a:t>
                      </a:r>
                      <a:r>
                        <a:rPr lang="en-US" sz="1400" dirty="0" smtClean="0"/>
                        <a:t>, MD</a:t>
                      </a:r>
                      <a:endParaRPr lang="en-US" sz="1400" dirty="0"/>
                    </a:p>
                  </a:txBody>
                  <a:tcPr marT="45725" marB="45725"/>
                </a:tc>
                <a:tc>
                  <a:txBody>
                    <a:bodyPr/>
                    <a:lstStyle/>
                    <a:p>
                      <a:r>
                        <a:rPr lang="en-US" sz="1400" dirty="0" smtClean="0"/>
                        <a:t>University of Wisconsin</a:t>
                      </a:r>
                      <a:endParaRPr lang="en-US" sz="1400" dirty="0"/>
                    </a:p>
                  </a:txBody>
                  <a:tcPr marT="45725" marB="45725"/>
                </a:tc>
                <a:tc>
                  <a:txBody>
                    <a:bodyPr/>
                    <a:lstStyle/>
                    <a:p>
                      <a:r>
                        <a:rPr lang="en-US" sz="1400" dirty="0" smtClean="0"/>
                        <a:t>Redefining Success in Academic Surgery</a:t>
                      </a:r>
                    </a:p>
                  </a:txBody>
                  <a:tcPr marT="45725" marB="45725"/>
                </a:tc>
                <a:extLst>
                  <a:ext uri="{0D108BD9-81ED-4DB2-BD59-A6C34878D82A}">
                    <a16:rowId xmlns:a16="http://schemas.microsoft.com/office/drawing/2014/main" val="10009"/>
                  </a:ext>
                </a:extLst>
              </a:tr>
              <a:tr h="1269047">
                <a:tc>
                  <a:txBody>
                    <a:bodyPr/>
                    <a:lstStyle/>
                    <a:p>
                      <a:r>
                        <a:rPr lang="en-US" sz="1400" b="1" dirty="0" smtClean="0"/>
                        <a:t>2019-20*</a:t>
                      </a:r>
                    </a:p>
                    <a:p>
                      <a:endParaRPr lang="en-US" sz="1400" b="1" dirty="0" smtClean="0"/>
                    </a:p>
                    <a:p>
                      <a:endParaRPr lang="en-US" sz="1400" b="1" dirty="0"/>
                    </a:p>
                  </a:txBody>
                  <a:tcPr marT="45725" marB="45725"/>
                </a:tc>
                <a:tc>
                  <a:txBody>
                    <a:bodyPr/>
                    <a:lstStyle/>
                    <a:p>
                      <a:r>
                        <a:rPr lang="en-US" sz="1400" b="1" kern="1200" dirty="0" smtClean="0">
                          <a:solidFill>
                            <a:schemeClr val="dk1"/>
                          </a:solidFill>
                          <a:effectLst/>
                          <a:latin typeface="+mn-lt"/>
                          <a:ea typeface="+mn-ea"/>
                          <a:cs typeface="+mn-cs"/>
                        </a:rPr>
                        <a:t>Jamie Coleman, MD</a:t>
                      </a:r>
                      <a:endParaRPr lang="en-US" sz="1400" b="1" dirty="0">
                        <a:latin typeface="+mn-lt"/>
                      </a:endParaRPr>
                    </a:p>
                  </a:txBody>
                  <a:tcPr marT="45725" marB="45725"/>
                </a:tc>
                <a:tc>
                  <a:txBody>
                    <a:bodyPr/>
                    <a:lstStyle/>
                    <a:p>
                      <a:r>
                        <a:rPr lang="en-US" sz="1400" b="1" kern="1200" dirty="0" smtClean="0">
                          <a:solidFill>
                            <a:schemeClr val="dk1"/>
                          </a:solidFill>
                          <a:effectLst/>
                          <a:latin typeface="+mn-lt"/>
                          <a:ea typeface="+mn-ea"/>
                          <a:cs typeface="+mn-cs"/>
                        </a:rPr>
                        <a:t>University of Colorado</a:t>
                      </a:r>
                    </a:p>
                    <a:p>
                      <a:r>
                        <a:rPr lang="en-US" sz="1400" b="1" kern="1200" dirty="0" smtClean="0">
                          <a:solidFill>
                            <a:schemeClr val="dk1"/>
                          </a:solidFill>
                          <a:effectLst/>
                          <a:latin typeface="+mn-lt"/>
                          <a:ea typeface="+mn-ea"/>
                          <a:cs typeface="+mn-cs"/>
                        </a:rPr>
                        <a:t>	</a:t>
                      </a:r>
                    </a:p>
                    <a:p>
                      <a:endParaRPr lang="en-US" sz="1400" b="1" dirty="0"/>
                    </a:p>
                  </a:txBody>
                  <a:tcPr marT="45725" marB="45725"/>
                </a:tc>
                <a:tc>
                  <a:txBody>
                    <a:bodyPr/>
                    <a:lstStyle/>
                    <a:p>
                      <a:r>
                        <a:rPr lang="en-US" sz="1400" b="1" dirty="0" smtClean="0"/>
                        <a:t>The ABC’s of WLB (Work-Life Balance)</a:t>
                      </a:r>
                    </a:p>
                  </a:txBody>
                  <a:tcPr marT="45725" marB="45725"/>
                </a:tc>
                <a:extLst>
                  <a:ext uri="{0D108BD9-81ED-4DB2-BD59-A6C34878D82A}">
                    <a16:rowId xmlns:a16="http://schemas.microsoft.com/office/drawing/2014/main" val="10010"/>
                  </a:ext>
                </a:extLst>
              </a:tr>
              <a:tr h="911117">
                <a:tc>
                  <a:txBody>
                    <a:bodyPr/>
                    <a:lstStyle/>
                    <a:p>
                      <a:r>
                        <a:rPr lang="en-US" sz="1400" dirty="0" smtClean="0"/>
                        <a:t>2020-21</a:t>
                      </a:r>
                      <a:endParaRPr lang="en-US" sz="1400" dirty="0"/>
                    </a:p>
                  </a:txBody>
                  <a:tcPr marT="45725" marB="45725"/>
                </a:tc>
                <a:tc>
                  <a:txBody>
                    <a:bodyPr/>
                    <a:lstStyle/>
                    <a:p>
                      <a:r>
                        <a:rPr lang="en-US" sz="1400" b="0" dirty="0" smtClean="0">
                          <a:latin typeface="+mn-lt"/>
                        </a:rPr>
                        <a:t>Caprice Greenberg, MD</a:t>
                      </a:r>
                      <a:endParaRPr lang="en-US" sz="1400" b="0" dirty="0">
                        <a:latin typeface="+mn-lt"/>
                      </a:endParaRPr>
                    </a:p>
                  </a:txBody>
                  <a:tcPr marT="45725" marB="45725"/>
                </a:tc>
                <a:tc>
                  <a:txBody>
                    <a:bodyPr/>
                    <a:lstStyle/>
                    <a:p>
                      <a:r>
                        <a:rPr lang="en-US" sz="1400" dirty="0" smtClean="0"/>
                        <a:t>University of Wisconsin</a:t>
                      </a:r>
                      <a:endParaRPr lang="en-US" sz="1400" dirty="0"/>
                    </a:p>
                  </a:txBody>
                  <a:tcPr marT="45725" marB="45725"/>
                </a:tc>
                <a:tc>
                  <a:txBody>
                    <a:bodyPr/>
                    <a:lstStyle/>
                    <a:p>
                      <a:r>
                        <a:rPr lang="en-US" sz="1400" smtClean="0"/>
                        <a:t>From Evidence to Implementation: The Current State of Surgical Coaching</a:t>
                      </a:r>
                      <a:endParaRPr lang="en-US" sz="1400" dirty="0" smtClean="0"/>
                    </a:p>
                  </a:txBody>
                  <a:tcPr marT="45725" marB="45725"/>
                </a:tc>
                <a:extLst>
                  <a:ext uri="{0D108BD9-81ED-4DB2-BD59-A6C34878D82A}">
                    <a16:rowId xmlns:a16="http://schemas.microsoft.com/office/drawing/2014/main" val="806649118"/>
                  </a:ext>
                </a:extLst>
              </a:tr>
              <a:tr h="892300">
                <a:tc>
                  <a:txBody>
                    <a:bodyPr/>
                    <a:lstStyle/>
                    <a:p>
                      <a:r>
                        <a:rPr lang="en-US" sz="1400" dirty="0" smtClean="0"/>
                        <a:t>2021-22</a:t>
                      </a:r>
                      <a:endParaRPr lang="en-US" sz="1400" dirty="0"/>
                    </a:p>
                  </a:txBody>
                  <a:tcPr marT="45725" marB="45725"/>
                </a:tc>
                <a:tc>
                  <a:txBody>
                    <a:bodyPr/>
                    <a:lstStyle/>
                    <a:p>
                      <a:r>
                        <a:rPr lang="en-US" sz="1400" b="0" dirty="0" smtClean="0">
                          <a:latin typeface="+mn-lt"/>
                        </a:rPr>
                        <a:t>Julie Freischlag, MD</a:t>
                      </a:r>
                      <a:endParaRPr lang="en-US" sz="1400" b="0" dirty="0">
                        <a:latin typeface="+mn-lt"/>
                      </a:endParaRPr>
                    </a:p>
                  </a:txBody>
                  <a:tcPr marT="45725" marB="45725"/>
                </a:tc>
                <a:tc>
                  <a:txBody>
                    <a:bodyPr/>
                    <a:lstStyle/>
                    <a:p>
                      <a:r>
                        <a:rPr lang="en-US" sz="1400" dirty="0" smtClean="0"/>
                        <a:t>Wake Forest</a:t>
                      </a:r>
                      <a:endParaRPr lang="en-US" sz="1400" dirty="0"/>
                    </a:p>
                  </a:txBody>
                  <a:tcPr marT="45725" marB="45725"/>
                </a:tc>
                <a:tc>
                  <a:txBody>
                    <a:bodyPr/>
                    <a:lstStyle/>
                    <a:p>
                      <a:r>
                        <a:rPr lang="en-US" sz="1400" dirty="0" smtClean="0"/>
                        <a:t>TBD</a:t>
                      </a:r>
                    </a:p>
                  </a:txBody>
                  <a:tcPr marT="45725" marB="45725"/>
                </a:tc>
                <a:extLst>
                  <a:ext uri="{0D108BD9-81ED-4DB2-BD59-A6C34878D82A}">
                    <a16:rowId xmlns:a16="http://schemas.microsoft.com/office/drawing/2014/main" val="3378027297"/>
                  </a:ext>
                </a:extLst>
              </a:tr>
            </a:tbl>
          </a:graphicData>
        </a:graphic>
      </p:graphicFrame>
    </p:spTree>
    <p:extLst>
      <p:ext uri="{BB962C8B-B14F-4D97-AF65-F5344CB8AC3E}">
        <p14:creationId xmlns:p14="http://schemas.microsoft.com/office/powerpoint/2010/main" val="325779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53526" cy="584775"/>
          </a:xfrm>
          <a:prstGeom prst="rect">
            <a:avLst/>
          </a:prstGeom>
          <a:noFill/>
        </p:spPr>
        <p:txBody>
          <a:bodyPr wrap="square" rtlCol="0">
            <a:spAutoFit/>
          </a:bodyPr>
          <a:lstStyle/>
          <a:p>
            <a:pPr lvl="0" algn="ctr" fontAlgn="base"/>
            <a:r>
              <a:rPr lang="en-US" sz="3200" b="1" kern="0" dirty="0">
                <a:solidFill>
                  <a:srgbClr val="8D2346"/>
                </a:solidFill>
                <a:ea typeface="ＭＳ Ｐゴシック" charset="0"/>
              </a:rPr>
              <a:t>The ABC’s of WLB (Work Life Balance)</a:t>
            </a:r>
          </a:p>
        </p:txBody>
      </p:sp>
      <p:sp>
        <p:nvSpPr>
          <p:cNvPr id="4" name="TextBox 3"/>
          <p:cNvSpPr txBox="1"/>
          <p:nvPr/>
        </p:nvSpPr>
        <p:spPr>
          <a:xfrm>
            <a:off x="-9526" y="1828800"/>
            <a:ext cx="9153526" cy="861774"/>
          </a:xfrm>
          <a:prstGeom prst="rect">
            <a:avLst/>
          </a:prstGeom>
          <a:noFill/>
        </p:spPr>
        <p:txBody>
          <a:bodyPr wrap="square" rtlCol="0">
            <a:spAutoFit/>
          </a:bodyPr>
          <a:lstStyle/>
          <a:p>
            <a:pPr algn="ctr">
              <a:spcBef>
                <a:spcPts val="0"/>
              </a:spcBef>
              <a:spcAft>
                <a:spcPts val="0"/>
              </a:spcAft>
            </a:pPr>
            <a:r>
              <a:rPr lang="en-US" sz="3200" b="1" dirty="0" smtClean="0">
                <a:solidFill>
                  <a:srgbClr val="000000"/>
                </a:solidFill>
              </a:rPr>
              <a:t>Jamie Jones Coleman, </a:t>
            </a:r>
            <a:r>
              <a:rPr lang="en-US" sz="3200" b="1" dirty="0">
                <a:solidFill>
                  <a:srgbClr val="000000"/>
                </a:solidFill>
              </a:rPr>
              <a:t>M.D</a:t>
            </a:r>
            <a:r>
              <a:rPr lang="en-US" sz="3200" b="1" dirty="0" smtClean="0">
                <a:solidFill>
                  <a:srgbClr val="000000"/>
                </a:solidFill>
              </a:rPr>
              <a:t>., </a:t>
            </a:r>
            <a:r>
              <a:rPr lang="en-US" sz="3200" b="1" dirty="0">
                <a:solidFill>
                  <a:srgbClr val="000000"/>
                </a:solidFill>
              </a:rPr>
              <a:t>FACS</a:t>
            </a:r>
            <a:r>
              <a:rPr lang="en-US" sz="2200" b="1" dirty="0">
                <a:solidFill>
                  <a:srgbClr val="000000"/>
                </a:solidFill>
              </a:rPr>
              <a:t/>
            </a:r>
            <a:br>
              <a:rPr lang="en-US" sz="2200" b="1" dirty="0">
                <a:solidFill>
                  <a:srgbClr val="000000"/>
                </a:solidFill>
              </a:rPr>
            </a:br>
            <a:r>
              <a:rPr lang="en-US" dirty="0" smtClean="0">
                <a:solidFill>
                  <a:srgbClr val="000000"/>
                </a:solidFill>
              </a:rPr>
              <a:t>Associate Professor of Surgery at the University of Colorado School of Medicine</a:t>
            </a:r>
          </a:p>
        </p:txBody>
      </p:sp>
      <p:sp>
        <p:nvSpPr>
          <p:cNvPr id="8" name="TextBox 7">
            <a:extLst>
              <a:ext uri="{FF2B5EF4-FFF2-40B4-BE49-F238E27FC236}">
                <a16:creationId xmlns:a16="http://schemas.microsoft.com/office/drawing/2014/main" id="{919F47E3-9F89-4844-93A3-A2F600A0702D}"/>
              </a:ext>
            </a:extLst>
          </p:cNvPr>
          <p:cNvSpPr txBox="1"/>
          <p:nvPr/>
        </p:nvSpPr>
        <p:spPr>
          <a:xfrm>
            <a:off x="2971800" y="3695343"/>
            <a:ext cx="5791200" cy="2400657"/>
          </a:xfrm>
          <a:prstGeom prst="rect">
            <a:avLst/>
          </a:prstGeom>
          <a:noFill/>
        </p:spPr>
        <p:txBody>
          <a:bodyPr wrap="square">
            <a:spAutoFit/>
          </a:bodyPr>
          <a:lstStyle/>
          <a:p>
            <a:r>
              <a:rPr lang="en-US" sz="1500" dirty="0" smtClean="0"/>
              <a:t>Dr. Coleman attended </a:t>
            </a:r>
            <a:r>
              <a:rPr lang="en-US" sz="1500" dirty="0"/>
              <a:t>the University of Tennessee, </a:t>
            </a:r>
            <a:r>
              <a:rPr lang="en-US" sz="1500" dirty="0" smtClean="0"/>
              <a:t>graduating with a B.A. </a:t>
            </a:r>
            <a:r>
              <a:rPr lang="en-US" sz="1500" dirty="0"/>
              <a:t>in </a:t>
            </a:r>
            <a:r>
              <a:rPr lang="en-US" sz="1500" dirty="0" smtClean="0"/>
              <a:t>History and subsequently completed medical school at </a:t>
            </a:r>
            <a:r>
              <a:rPr lang="en-US" sz="1500" dirty="0"/>
              <a:t>the University of </a:t>
            </a:r>
            <a:r>
              <a:rPr lang="en-US" sz="1500" dirty="0" smtClean="0"/>
              <a:t>Tennessee, College of Medicine.  Dr. Coleman then went onto to complete residency training in General Surgery at Rush University/Cook County Hospital followed by a fellowship training in Trauma and Surgical Critical Care at Grady Memorial Hospital with Emory University.  Currently, Dr. Coleman is an Associate </a:t>
            </a:r>
            <a:r>
              <a:rPr lang="en-US" sz="1500" dirty="0"/>
              <a:t>Professor of </a:t>
            </a:r>
            <a:r>
              <a:rPr lang="en-US" sz="1500" dirty="0" smtClean="0"/>
              <a:t>Surgery at the </a:t>
            </a:r>
            <a:r>
              <a:rPr lang="en-US" sz="1500" dirty="0"/>
              <a:t>University of </a:t>
            </a:r>
            <a:r>
              <a:rPr lang="en-US" sz="1500" dirty="0" smtClean="0"/>
              <a:t>Colorado. Her clinical interests </a:t>
            </a:r>
            <a:r>
              <a:rPr lang="en-US" sz="1500" dirty="0"/>
              <a:t>include </a:t>
            </a:r>
            <a:r>
              <a:rPr lang="en-US" sz="1500" dirty="0" smtClean="0"/>
              <a:t>research </a:t>
            </a:r>
            <a:r>
              <a:rPr lang="en-US" sz="1500" dirty="0"/>
              <a:t>in stress physiology and sleep deprivation in </a:t>
            </a:r>
            <a:r>
              <a:rPr lang="en-US" sz="1500" dirty="0" smtClean="0"/>
              <a:t>physicians.</a:t>
            </a:r>
            <a:endParaRPr lang="en-US" sz="1500" dirty="0"/>
          </a:p>
        </p:txBody>
      </p:sp>
      <p:sp>
        <p:nvSpPr>
          <p:cNvPr id="9" name="TextBox 8"/>
          <p:cNvSpPr txBox="1"/>
          <p:nvPr/>
        </p:nvSpPr>
        <p:spPr>
          <a:xfrm>
            <a:off x="152400" y="152400"/>
            <a:ext cx="6629400" cy="1200329"/>
          </a:xfrm>
          <a:prstGeom prst="rect">
            <a:avLst/>
          </a:prstGeom>
          <a:noFill/>
        </p:spPr>
        <p:txBody>
          <a:bodyPr wrap="square" rtlCol="0">
            <a:spAutoFit/>
          </a:bodyPr>
          <a:lstStyle/>
          <a:p>
            <a:pPr>
              <a:spcBef>
                <a:spcPct val="0"/>
              </a:spcBef>
            </a:pPr>
            <a:r>
              <a:rPr lang="en-US" altLang="en-US" sz="2400" b="1" dirty="0" smtClean="0">
                <a:solidFill>
                  <a:schemeClr val="bg1"/>
                </a:solidFill>
              </a:rPr>
              <a:t>3rd Annual</a:t>
            </a:r>
          </a:p>
          <a:p>
            <a:pPr>
              <a:spcBef>
                <a:spcPct val="0"/>
              </a:spcBef>
            </a:pPr>
            <a:r>
              <a:rPr lang="en-US" altLang="en-US" sz="2400" b="1" dirty="0" smtClean="0">
                <a:solidFill>
                  <a:schemeClr val="bg1"/>
                </a:solidFill>
              </a:rPr>
              <a:t>Department of Surgery </a:t>
            </a:r>
          </a:p>
          <a:p>
            <a:pPr>
              <a:spcBef>
                <a:spcPct val="0"/>
              </a:spcBef>
            </a:pPr>
            <a:r>
              <a:rPr lang="en-US" sz="2400" b="1" kern="1400" dirty="0" smtClean="0">
                <a:solidFill>
                  <a:schemeClr val="bg1"/>
                </a:solidFill>
                <a:ea typeface="ＭＳ Ｐゴシック" charset="0"/>
              </a:rPr>
              <a:t>Women in Surgery Lectureship</a:t>
            </a:r>
            <a:endParaRPr lang="en-US" sz="2400" b="1" kern="1400" dirty="0">
              <a:solidFill>
                <a:schemeClr val="bg1"/>
              </a:solidFill>
              <a:ea typeface="ＭＳ Ｐゴシック" charset="0"/>
            </a:endParaRPr>
          </a:p>
        </p:txBody>
      </p:sp>
      <p:pic>
        <p:nvPicPr>
          <p:cNvPr id="3"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06951"/>
            <a:ext cx="2377440" cy="2377440"/>
          </a:xfrm>
          <a:prstGeom prst="rect">
            <a:avLst/>
          </a:prstGeom>
          <a:noFill/>
          <a:ln w="38100">
            <a:solidFill>
              <a:srgbClr val="8D234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ker lectureship 2016">
  <a:themeElements>
    <a:clrScheme name="LUHS">
      <a:dk1>
        <a:srgbClr val="353535"/>
      </a:dk1>
      <a:lt1>
        <a:srgbClr val="FFFFFF"/>
      </a:lt1>
      <a:dk2>
        <a:srgbClr val="353535"/>
      </a:dk2>
      <a:lt2>
        <a:srgbClr val="F9EAC3"/>
      </a:lt2>
      <a:accent1>
        <a:srgbClr val="EFBC34"/>
      </a:accent1>
      <a:accent2>
        <a:srgbClr val="E27E07"/>
      </a:accent2>
      <a:accent3>
        <a:srgbClr val="B88232"/>
      </a:accent3>
      <a:accent4>
        <a:srgbClr val="8D2346"/>
      </a:accent4>
      <a:accent5>
        <a:srgbClr val="682324"/>
      </a:accent5>
      <a:accent6>
        <a:srgbClr val="4D4F53"/>
      </a:accent6>
      <a:hlink>
        <a:srgbClr val="E59810"/>
      </a:hlink>
      <a:folHlink>
        <a:srgbClr val="B88232"/>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TotalTime>
  <Words>651</Words>
  <Application>Microsoft Office PowerPoint</Application>
  <PresentationFormat>On-screen Show (4:3)</PresentationFormat>
  <Paragraphs>52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ＭＳ Ｐゴシック</vt:lpstr>
      <vt:lpstr>Arial</vt:lpstr>
      <vt:lpstr>Calibri</vt:lpstr>
      <vt:lpstr>Wingdings</vt:lpstr>
      <vt:lpstr>Baker lectureship 2016</vt:lpstr>
      <vt:lpstr>PowerPoint Presentation</vt:lpstr>
      <vt:lpstr>3rd Annual  Women in Surgery Lectureship</vt:lpstr>
      <vt:lpstr>PowerPoint Presentation</vt:lpstr>
    </vt:vector>
  </TitlesOfParts>
  <Company>Loyola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Visiting Professor Karl Illig, MD Professor Of Surgery Director, Division of Vascular Surgery University of Southern Florida, Tampa  “ Thoracic Outlet Syndrome”</dc:title>
  <dc:creator>Loyola Medicine</dc:creator>
  <cp:lastModifiedBy>Bernadette Aulivola</cp:lastModifiedBy>
  <cp:revision>217</cp:revision>
  <cp:lastPrinted>2021-01-13T19:35:52Z</cp:lastPrinted>
  <dcterms:created xsi:type="dcterms:W3CDTF">2017-04-06T20:08:35Z</dcterms:created>
  <dcterms:modified xsi:type="dcterms:W3CDTF">2021-05-19T11:49:20Z</dcterms:modified>
</cp:coreProperties>
</file>